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9893300" cy="6858000"/>
  <p:notesSz cx="6858000" cy="9144000"/>
  <p:embeddedFontLst>
    <p:embeddedFont>
      <p:font typeface="Arial" charset="1" panose="020B0502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notesSlides/notesSlide2.xml" Type="http://schemas.openxmlformats.org/officeDocument/2006/relationships/notesSlide"/><Relationship Id="rId19" Target="notesSlides/notesSlide3.xml" Type="http://schemas.openxmlformats.org/officeDocument/2006/relationships/notesSlide"/><Relationship Id="rId2" Target="presProps.xml" Type="http://schemas.openxmlformats.org/officeDocument/2006/relationships/presProps"/><Relationship Id="rId20" Target="notesSlides/notesSlide4.xml" Type="http://schemas.openxmlformats.org/officeDocument/2006/relationships/notesSlide"/><Relationship Id="rId21" Target="notesSlides/notesSlide5.xml" Type="http://schemas.openxmlformats.org/officeDocument/2006/relationships/notesSlide"/><Relationship Id="rId22" Target="notesSlides/notesSlide6.xml" Type="http://schemas.openxmlformats.org/officeDocument/2006/relationships/notesSlide"/><Relationship Id="rId23" Target="notesSlides/notesSlide7.xml" Type="http://schemas.openxmlformats.org/officeDocument/2006/relationships/notesSlide"/><Relationship Id="rId24"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jpe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6.jpeg" Type="http://schemas.openxmlformats.org/officeDocument/2006/relationships/image"/><Relationship Id="rId4"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jpeg" Type="http://schemas.openxmlformats.org/officeDocument/2006/relationships/image"/><Relationship Id="rId4" Target="../media/image9.jpeg" Type="http://schemas.openxmlformats.org/officeDocument/2006/relationships/image"/><Relationship Id="rId5" Target="../media/VAGg6Me2AMU.mp4" Type="http://schemas.openxmlformats.org/officeDocument/2006/relationships/video"/><Relationship Id="rId6" Target="../media/VAGg6Me2AMU.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Freeform 3" id="3"/>
          <p:cNvSpPr/>
          <p:nvPr/>
        </p:nvSpPr>
        <p:spPr>
          <a:xfrm flipH="false" flipV="false" rot="0">
            <a:off x="449468" y="450000"/>
            <a:ext cx="1282022" cy="198000"/>
          </a:xfrm>
          <a:custGeom>
            <a:avLst/>
            <a:gdLst/>
            <a:ahLst/>
            <a:cxnLst/>
            <a:rect r="r" b="b" t="t" l="l"/>
            <a:pathLst>
              <a:path h="198000" w="1282022">
                <a:moveTo>
                  <a:pt x="0" y="0"/>
                </a:moveTo>
                <a:lnTo>
                  <a:pt x="1282022" y="0"/>
                </a:lnTo>
                <a:lnTo>
                  <a:pt x="1282022" y="198000"/>
                </a:lnTo>
                <a:lnTo>
                  <a:pt x="0" y="198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65631" y="6141164"/>
            <a:ext cx="1371564" cy="450000"/>
          </a:xfrm>
          <a:custGeom>
            <a:avLst/>
            <a:gdLst/>
            <a:ahLst/>
            <a:cxnLst/>
            <a:rect r="r" b="b" t="t" l="l"/>
            <a:pathLst>
              <a:path h="450000" w="1371564">
                <a:moveTo>
                  <a:pt x="0" y="0"/>
                </a:moveTo>
                <a:lnTo>
                  <a:pt x="1371564" y="0"/>
                </a:lnTo>
                <a:lnTo>
                  <a:pt x="1371564" y="450000"/>
                </a:lnTo>
                <a:lnTo>
                  <a:pt x="0" y="450000"/>
                </a:lnTo>
                <a:lnTo>
                  <a:pt x="0" y="0"/>
                </a:lnTo>
                <a:close/>
              </a:path>
            </a:pathLst>
          </a:custGeom>
          <a:blipFill>
            <a:blip r:embed="rId6"/>
            <a:stretch>
              <a:fillRect l="0" t="0" r="-250" b="0"/>
            </a:stretch>
          </a:blipFill>
        </p:spPr>
      </p:sp>
      <p:sp>
        <p:nvSpPr>
          <p:cNvPr name="TextBox 5" id="5"/>
          <p:cNvSpPr txBox="true"/>
          <p:nvPr/>
        </p:nvSpPr>
        <p:spPr>
          <a:xfrm rot="0">
            <a:off x="990000" y="4272375"/>
            <a:ext cx="5832526" cy="416957"/>
          </a:xfrm>
          <a:prstGeom prst="rect">
            <a:avLst/>
          </a:prstGeom>
        </p:spPr>
        <p:txBody>
          <a:bodyPr anchor="t" rtlCol="false" tIns="0" lIns="0" bIns="0" rIns="0">
            <a:spAutoFit/>
          </a:bodyPr>
          <a:lstStyle/>
          <a:p>
            <a:pPr algn="l">
              <a:lnSpc>
                <a:spcPts val="2879"/>
              </a:lnSpc>
            </a:pPr>
            <a:r>
              <a:rPr lang="en-US" sz="2400">
                <a:solidFill>
                  <a:srgbClr val="1428A0"/>
                </a:solidFill>
                <a:latin typeface="Arial"/>
                <a:ea typeface="Arial"/>
                <a:cs typeface="Arial"/>
                <a:sym typeface="Arial"/>
              </a:rPr>
              <a:t>C&amp;P Course</a:t>
            </a:r>
          </a:p>
        </p:txBody>
      </p:sp>
      <p:grpSp>
        <p:nvGrpSpPr>
          <p:cNvPr name="Group 6" id="6"/>
          <p:cNvGrpSpPr/>
          <p:nvPr/>
        </p:nvGrpSpPr>
        <p:grpSpPr>
          <a:xfrm rot="0">
            <a:off x="724689" y="4320000"/>
            <a:ext cx="54000" cy="360000"/>
            <a:chOff x="0" y="0"/>
            <a:chExt cx="72000" cy="480000"/>
          </a:xfrm>
        </p:grpSpPr>
        <p:sp>
          <p:nvSpPr>
            <p:cNvPr name="Freeform 7" id="7"/>
            <p:cNvSpPr/>
            <p:nvPr/>
          </p:nvSpPr>
          <p:spPr>
            <a:xfrm flipH="false" flipV="false" rot="0">
              <a:off x="0" y="0"/>
              <a:ext cx="72009" cy="480060"/>
            </a:xfrm>
            <a:custGeom>
              <a:avLst/>
              <a:gdLst/>
              <a:ahLst/>
              <a:cxnLst/>
              <a:rect r="r" b="b" t="t" l="l"/>
              <a:pathLst>
                <a:path h="480060" w="72009">
                  <a:moveTo>
                    <a:pt x="0" y="0"/>
                  </a:moveTo>
                  <a:lnTo>
                    <a:pt x="72009" y="0"/>
                  </a:lnTo>
                  <a:lnTo>
                    <a:pt x="72009" y="480060"/>
                  </a:lnTo>
                  <a:lnTo>
                    <a:pt x="0" y="480060"/>
                  </a:lnTo>
                  <a:close/>
                </a:path>
              </a:pathLst>
            </a:custGeom>
            <a:solidFill>
              <a:srgbClr val="1428A0"/>
            </a:solidFill>
          </p:spPr>
        </p:sp>
      </p:grpSp>
      <p:sp>
        <p:nvSpPr>
          <p:cNvPr name="TextBox 8" id="8"/>
          <p:cNvSpPr txBox="true"/>
          <p:nvPr/>
        </p:nvSpPr>
        <p:spPr>
          <a:xfrm rot="0">
            <a:off x="724689" y="2390743"/>
            <a:ext cx="6419031" cy="1543050"/>
          </a:xfrm>
          <a:prstGeom prst="rect">
            <a:avLst/>
          </a:prstGeom>
        </p:spPr>
        <p:txBody>
          <a:bodyPr anchor="t" rtlCol="false" tIns="0" lIns="0" bIns="0" rIns="0">
            <a:spAutoFit/>
          </a:bodyPr>
          <a:lstStyle/>
          <a:p>
            <a:pPr algn="l">
              <a:lnSpc>
                <a:spcPts val="5759"/>
              </a:lnSpc>
            </a:pPr>
            <a:r>
              <a:rPr lang="en-US" sz="4800">
                <a:solidFill>
                  <a:srgbClr val="000000"/>
                </a:solidFill>
                <a:latin typeface="Arial"/>
                <a:ea typeface="Arial"/>
                <a:cs typeface="Arial"/>
                <a:sym typeface="Arial"/>
              </a:rPr>
              <a:t>Samsung Innovation Campus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43118" y="6319506"/>
            <a:ext cx="9010239" cy="9525"/>
          </a:xfrm>
          <a:prstGeom prst="line">
            <a:avLst/>
          </a:prstGeom>
          <a:ln cap="rnd" w="9525">
            <a:solidFill>
              <a:srgbClr val="BFBFBF"/>
            </a:solidFill>
            <a:prstDash val="solid"/>
            <a:headEnd type="none" len="sm" w="sm"/>
            <a:tailEnd type="none" len="sm" w="sm"/>
          </a:ln>
        </p:spPr>
      </p:sp>
      <p:sp>
        <p:nvSpPr>
          <p:cNvPr name="TextBox 4" id="4"/>
          <p:cNvSpPr txBox="true"/>
          <p:nvPr/>
        </p:nvSpPr>
        <p:spPr>
          <a:xfrm rot="0">
            <a:off x="449468" y="6469430"/>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grpSp>
        <p:nvGrpSpPr>
          <p:cNvPr name="Group 5" id="5"/>
          <p:cNvGrpSpPr/>
          <p:nvPr/>
        </p:nvGrpSpPr>
        <p:grpSpPr>
          <a:xfrm rot="0">
            <a:off x="719769" y="2095280"/>
            <a:ext cx="59989" cy="1759369"/>
            <a:chOff x="0" y="0"/>
            <a:chExt cx="79985" cy="2345825"/>
          </a:xfrm>
        </p:grpSpPr>
        <p:sp>
          <p:nvSpPr>
            <p:cNvPr name="Freeform 6" id="6"/>
            <p:cNvSpPr/>
            <p:nvPr/>
          </p:nvSpPr>
          <p:spPr>
            <a:xfrm flipH="false" flipV="false" rot="0">
              <a:off x="0" y="0"/>
              <a:ext cx="80010" cy="2345817"/>
            </a:xfrm>
            <a:custGeom>
              <a:avLst/>
              <a:gdLst/>
              <a:ahLst/>
              <a:cxnLst/>
              <a:rect r="r" b="b" t="t" l="l"/>
              <a:pathLst>
                <a:path h="2345817" w="80010">
                  <a:moveTo>
                    <a:pt x="0" y="0"/>
                  </a:moveTo>
                  <a:lnTo>
                    <a:pt x="80010" y="0"/>
                  </a:lnTo>
                  <a:lnTo>
                    <a:pt x="80010" y="2345817"/>
                  </a:lnTo>
                  <a:lnTo>
                    <a:pt x="0" y="2345817"/>
                  </a:lnTo>
                  <a:close/>
                </a:path>
              </a:pathLst>
            </a:custGeom>
            <a:solidFill>
              <a:srgbClr val="1428A0"/>
            </a:solidFill>
          </p:spPr>
        </p:sp>
      </p:grpSp>
      <p:grpSp>
        <p:nvGrpSpPr>
          <p:cNvPr name="Group 7" id="7"/>
          <p:cNvGrpSpPr/>
          <p:nvPr/>
        </p:nvGrpSpPr>
        <p:grpSpPr>
          <a:xfrm rot="0">
            <a:off x="719769" y="4157762"/>
            <a:ext cx="59989" cy="323165"/>
            <a:chOff x="0" y="0"/>
            <a:chExt cx="79985" cy="430887"/>
          </a:xfrm>
        </p:grpSpPr>
        <p:sp>
          <p:nvSpPr>
            <p:cNvPr name="Freeform 8" id="8"/>
            <p:cNvSpPr/>
            <p:nvPr/>
          </p:nvSpPr>
          <p:spPr>
            <a:xfrm flipH="false" flipV="false" rot="0">
              <a:off x="0" y="0"/>
              <a:ext cx="80010" cy="430911"/>
            </a:xfrm>
            <a:custGeom>
              <a:avLst/>
              <a:gdLst/>
              <a:ahLst/>
              <a:cxnLst/>
              <a:rect r="r" b="b" t="t" l="l"/>
              <a:pathLst>
                <a:path h="430911" w="80010">
                  <a:moveTo>
                    <a:pt x="0" y="0"/>
                  </a:moveTo>
                  <a:lnTo>
                    <a:pt x="80010" y="0"/>
                  </a:lnTo>
                  <a:lnTo>
                    <a:pt x="80010" y="430911"/>
                  </a:lnTo>
                  <a:lnTo>
                    <a:pt x="0" y="430911"/>
                  </a:lnTo>
                  <a:close/>
                </a:path>
              </a:pathLst>
            </a:custGeom>
            <a:solidFill>
              <a:srgbClr val="1428A0"/>
            </a:solidFill>
          </p:spPr>
        </p:sp>
      </p:grpSp>
      <p:sp>
        <p:nvSpPr>
          <p:cNvPr name="TextBox 9" id="9"/>
          <p:cNvSpPr txBox="true"/>
          <p:nvPr/>
        </p:nvSpPr>
        <p:spPr>
          <a:xfrm rot="0">
            <a:off x="945929" y="4110137"/>
            <a:ext cx="1573284" cy="361950"/>
          </a:xfrm>
          <a:prstGeom prst="rect">
            <a:avLst/>
          </a:prstGeom>
        </p:spPr>
        <p:txBody>
          <a:bodyPr anchor="t" rtlCol="false" tIns="0" lIns="0" bIns="0" rIns="0">
            <a:spAutoFit/>
          </a:bodyPr>
          <a:lstStyle/>
          <a:p>
            <a:pPr algn="l">
              <a:lnSpc>
                <a:spcPts val="2518"/>
              </a:lnSpc>
            </a:pPr>
            <a:r>
              <a:rPr lang="en-US" sz="2099">
                <a:solidFill>
                  <a:srgbClr val="1428A0"/>
                </a:solidFill>
                <a:latin typeface="Arial"/>
                <a:ea typeface="Arial"/>
                <a:cs typeface="Arial"/>
                <a:sym typeface="Arial"/>
              </a:rPr>
              <a:t>C&amp;P Course</a:t>
            </a:r>
          </a:p>
        </p:txBody>
      </p:sp>
      <p:sp>
        <p:nvSpPr>
          <p:cNvPr name="TextBox 10" id="10"/>
          <p:cNvSpPr txBox="true"/>
          <p:nvPr/>
        </p:nvSpPr>
        <p:spPr>
          <a:xfrm rot="0">
            <a:off x="945929" y="2038130"/>
            <a:ext cx="6934300" cy="1314450"/>
          </a:xfrm>
          <a:prstGeom prst="rect">
            <a:avLst/>
          </a:prstGeom>
        </p:spPr>
        <p:txBody>
          <a:bodyPr anchor="t" rtlCol="false" tIns="0" lIns="0" bIns="0" rIns="0">
            <a:spAutoFit/>
          </a:bodyPr>
          <a:lstStyle/>
          <a:p>
            <a:pPr algn="l">
              <a:lnSpc>
                <a:spcPts val="3358"/>
              </a:lnSpc>
            </a:pPr>
            <a:r>
              <a:rPr lang="en-US" sz="2799">
                <a:solidFill>
                  <a:srgbClr val="000000"/>
                </a:solidFill>
                <a:latin typeface="Arial"/>
                <a:ea typeface="Arial"/>
                <a:cs typeface="Arial"/>
                <a:sym typeface="Arial"/>
              </a:rPr>
              <a:t>Modelo de inteligencia artificial para el reconocimiento de enfermedades en plantas de cultivo</a:t>
            </a:r>
          </a:p>
        </p:txBody>
      </p:sp>
      <p:sp>
        <p:nvSpPr>
          <p:cNvPr name="TextBox 11" id="11"/>
          <p:cNvSpPr txBox="true"/>
          <p:nvPr/>
        </p:nvSpPr>
        <p:spPr>
          <a:xfrm rot="0">
            <a:off x="945929" y="3333750"/>
            <a:ext cx="5479711" cy="342900"/>
          </a:xfrm>
          <a:prstGeom prst="rect">
            <a:avLst/>
          </a:prstGeom>
        </p:spPr>
        <p:txBody>
          <a:bodyPr anchor="t" rtlCol="false" tIns="0" lIns="0" bIns="0" rIns="0">
            <a:spAutoFit/>
          </a:bodyPr>
          <a:lstStyle/>
          <a:p>
            <a:pPr algn="l">
              <a:lnSpc>
                <a:spcPts val="2400"/>
              </a:lnSpc>
            </a:pPr>
            <a:r>
              <a:rPr lang="en-US" sz="2000">
                <a:solidFill>
                  <a:srgbClr val="000000"/>
                </a:solidFill>
                <a:latin typeface="Arial"/>
                <a:ea typeface="Arial"/>
                <a:cs typeface="Arial"/>
                <a:sym typeface="Arial"/>
              </a:rPr>
              <a:t>DeepSeekers (grupo 3)</a:t>
            </a:r>
          </a:p>
        </p:txBody>
      </p:sp>
      <p:sp>
        <p:nvSpPr>
          <p:cNvPr name="TextBox 12" id="12"/>
          <p:cNvSpPr txBox="true"/>
          <p:nvPr/>
        </p:nvSpPr>
        <p:spPr>
          <a:xfrm rot="0">
            <a:off x="8688961" y="6469426"/>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03589" y="6288642"/>
            <a:ext cx="9010239" cy="9525"/>
          </a:xfrm>
          <a:prstGeom prst="line">
            <a:avLst/>
          </a:prstGeom>
          <a:ln cap="rnd" w="9525">
            <a:solidFill>
              <a:srgbClr val="BFBFBF"/>
            </a:solidFill>
            <a:prstDash val="solid"/>
            <a:headEnd type="none" len="sm" w="sm"/>
            <a:tailEnd type="none" len="sm" w="sm"/>
          </a:ln>
        </p:spPr>
      </p:sp>
      <p:sp>
        <p:nvSpPr>
          <p:cNvPr name="TextBox 4" id="4"/>
          <p:cNvSpPr txBox="true"/>
          <p:nvPr/>
        </p:nvSpPr>
        <p:spPr>
          <a:xfrm rot="0">
            <a:off x="8839518" y="6473102"/>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2›</a:t>
            </a:r>
          </a:p>
        </p:txBody>
      </p:sp>
      <p:sp>
        <p:nvSpPr>
          <p:cNvPr name="TextBox 5" id="5"/>
          <p:cNvSpPr txBox="true"/>
          <p:nvPr/>
        </p:nvSpPr>
        <p:spPr>
          <a:xfrm rot="0">
            <a:off x="449468" y="6469426"/>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name="TextBox 6" id="6"/>
          <p:cNvSpPr txBox="true"/>
          <p:nvPr/>
        </p:nvSpPr>
        <p:spPr>
          <a:xfrm rot="0">
            <a:off x="3457355" y="6473102"/>
            <a:ext cx="5486385"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name="TextBox 7" id="7"/>
          <p:cNvSpPr txBox="true"/>
          <p:nvPr/>
        </p:nvSpPr>
        <p:spPr>
          <a:xfrm rot="0">
            <a:off x="685800" y="320242"/>
            <a:ext cx="1325574" cy="447675"/>
          </a:xfrm>
          <a:prstGeom prst="rect">
            <a:avLst/>
          </a:prstGeom>
        </p:spPr>
        <p:txBody>
          <a:bodyPr anchor="t" rtlCol="false" tIns="0" lIns="0" bIns="0" rIns="0">
            <a:spAutoFit/>
          </a:bodyPr>
          <a:lstStyle/>
          <a:p>
            <a:pPr algn="l">
              <a:lnSpc>
                <a:spcPts val="3120"/>
              </a:lnSpc>
            </a:pPr>
            <a:r>
              <a:rPr lang="en-US" sz="2600">
                <a:solidFill>
                  <a:srgbClr val="FFFFFF"/>
                </a:solidFill>
                <a:latin typeface="Arial"/>
                <a:ea typeface="Arial"/>
                <a:cs typeface="Arial"/>
                <a:sym typeface="Arial"/>
              </a:rPr>
              <a:t>Objetivo</a:t>
            </a:r>
          </a:p>
        </p:txBody>
      </p:sp>
      <p:sp>
        <p:nvSpPr>
          <p:cNvPr name="TextBox 8" id="8"/>
          <p:cNvSpPr txBox="true"/>
          <p:nvPr/>
        </p:nvSpPr>
        <p:spPr>
          <a:xfrm rot="0">
            <a:off x="1012993" y="1168955"/>
            <a:ext cx="7930747" cy="1076325"/>
          </a:xfrm>
          <a:prstGeom prst="rect">
            <a:avLst/>
          </a:prstGeom>
        </p:spPr>
        <p:txBody>
          <a:bodyPr anchor="t" rtlCol="false" tIns="0" lIns="0" bIns="0" rIns="0">
            <a:spAutoFit/>
          </a:bodyPr>
          <a:lstStyle/>
          <a:p>
            <a:pPr algn="just">
              <a:lnSpc>
                <a:spcPts val="2760"/>
              </a:lnSpc>
              <a:spcBef>
                <a:spcPct val="0"/>
              </a:spcBef>
            </a:pPr>
            <a:r>
              <a:rPr lang="en-US" sz="2300">
                <a:solidFill>
                  <a:srgbClr val="000000"/>
                </a:solidFill>
                <a:latin typeface="Arial"/>
                <a:ea typeface="Arial"/>
                <a:cs typeface="Arial"/>
                <a:sym typeface="Arial"/>
              </a:rPr>
              <a:t>Generar un modelo de red neuronal  convolucional que reconozca hojas de plantas de tomate, pimentón y maíz e indique si son saludables.</a:t>
            </a:r>
          </a:p>
        </p:txBody>
      </p:sp>
      <p:sp>
        <p:nvSpPr>
          <p:cNvPr name="TextBox 9" id="9"/>
          <p:cNvSpPr txBox="true"/>
          <p:nvPr/>
        </p:nvSpPr>
        <p:spPr>
          <a:xfrm rot="0">
            <a:off x="1323638" y="2702480"/>
            <a:ext cx="7620103" cy="3133725"/>
          </a:xfrm>
          <a:prstGeom prst="rect">
            <a:avLst/>
          </a:prstGeom>
        </p:spPr>
        <p:txBody>
          <a:bodyPr anchor="t" rtlCol="false" tIns="0" lIns="0" bIns="0" rIns="0">
            <a:spAutoFit/>
          </a:bodyPr>
          <a:lstStyle/>
          <a:p>
            <a:pPr algn="l" marL="496571" indent="-248285" lvl="1">
              <a:lnSpc>
                <a:spcPts val="2760"/>
              </a:lnSpc>
              <a:buFont typeface="Arial"/>
              <a:buChar char="•"/>
            </a:pPr>
            <a:r>
              <a:rPr lang="en-US" sz="2300">
                <a:solidFill>
                  <a:srgbClr val="000000"/>
                </a:solidFill>
                <a:latin typeface="Arial"/>
                <a:ea typeface="Arial"/>
                <a:cs typeface="Arial"/>
                <a:sym typeface="Arial"/>
              </a:rPr>
              <a:t>Recolectar imágenes de las plantas seleccionadas para el entrenamiento.</a:t>
            </a:r>
          </a:p>
          <a:p>
            <a:pPr algn="l">
              <a:lnSpc>
                <a:spcPts val="2760"/>
              </a:lnSpc>
            </a:pPr>
          </a:p>
          <a:p>
            <a:pPr algn="l" marL="496571" indent="-248285" lvl="1">
              <a:lnSpc>
                <a:spcPts val="2760"/>
              </a:lnSpc>
              <a:buFont typeface="Arial"/>
              <a:buChar char="•"/>
            </a:pPr>
            <a:r>
              <a:rPr lang="en-US" sz="2300">
                <a:solidFill>
                  <a:srgbClr val="000000"/>
                </a:solidFill>
                <a:latin typeface="Arial"/>
                <a:ea typeface="Arial"/>
                <a:cs typeface="Arial"/>
                <a:sym typeface="Arial"/>
              </a:rPr>
              <a:t>Preprocesar las imagenes conseguidas para poder alimentar el modelo</a:t>
            </a:r>
            <a:r>
              <a:rPr lang="en-US" sz="2300">
                <a:solidFill>
                  <a:srgbClr val="000000"/>
                </a:solidFill>
                <a:latin typeface="Arial"/>
                <a:ea typeface="Arial"/>
                <a:cs typeface="Arial"/>
                <a:sym typeface="Arial"/>
              </a:rPr>
              <a:t>.</a:t>
            </a:r>
          </a:p>
          <a:p>
            <a:pPr algn="l">
              <a:lnSpc>
                <a:spcPts val="2760"/>
              </a:lnSpc>
            </a:pPr>
          </a:p>
          <a:p>
            <a:pPr algn="l" marL="496571" indent="-248285" lvl="1">
              <a:lnSpc>
                <a:spcPts val="2760"/>
              </a:lnSpc>
              <a:buFont typeface="Arial"/>
              <a:buChar char="•"/>
            </a:pPr>
            <a:r>
              <a:rPr lang="en-US" sz="2300">
                <a:solidFill>
                  <a:srgbClr val="000000"/>
                </a:solidFill>
                <a:latin typeface="Arial"/>
                <a:ea typeface="Arial"/>
                <a:cs typeface="Arial"/>
                <a:sym typeface="Arial"/>
              </a:rPr>
              <a:t>Entrenar el modelo con los datos refinados</a:t>
            </a:r>
            <a:r>
              <a:rPr lang="en-US" sz="2300">
                <a:solidFill>
                  <a:srgbClr val="000000"/>
                </a:solidFill>
                <a:latin typeface="Arial"/>
                <a:ea typeface="Arial"/>
                <a:cs typeface="Arial"/>
                <a:sym typeface="Arial"/>
              </a:rPr>
              <a:t>.</a:t>
            </a:r>
          </a:p>
          <a:p>
            <a:pPr algn="l">
              <a:lnSpc>
                <a:spcPts val="2760"/>
              </a:lnSpc>
            </a:pPr>
          </a:p>
          <a:p>
            <a:pPr algn="l" marL="496571" indent="-248285" lvl="1">
              <a:lnSpc>
                <a:spcPts val="2760"/>
              </a:lnSpc>
              <a:buFont typeface="Arial"/>
              <a:buChar char="•"/>
            </a:pPr>
            <a:r>
              <a:rPr lang="en-US" sz="2300">
                <a:solidFill>
                  <a:srgbClr val="000000"/>
                </a:solidFill>
                <a:latin typeface="Arial"/>
                <a:ea typeface="Arial"/>
                <a:cs typeface="Arial"/>
                <a:sym typeface="Arial"/>
              </a:rPr>
              <a:t>Evaluar la precisión del modelo.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03589" y="6288642"/>
            <a:ext cx="9010239" cy="9525"/>
          </a:xfrm>
          <a:prstGeom prst="line">
            <a:avLst/>
          </a:prstGeom>
          <a:ln cap="rnd" w="9525">
            <a:solidFill>
              <a:srgbClr val="BFBFBF"/>
            </a:solidFill>
            <a:prstDash val="solid"/>
            <a:headEnd type="none" len="sm" w="sm"/>
            <a:tailEnd type="none" len="sm" w="sm"/>
          </a:ln>
        </p:spPr>
      </p:sp>
      <p:sp>
        <p:nvSpPr>
          <p:cNvPr name="Freeform 4" id="4"/>
          <p:cNvSpPr/>
          <p:nvPr/>
        </p:nvSpPr>
        <p:spPr>
          <a:xfrm flipH="false" flipV="false" rot="0">
            <a:off x="4766064" y="1559207"/>
            <a:ext cx="4073454" cy="3851265"/>
          </a:xfrm>
          <a:custGeom>
            <a:avLst/>
            <a:gdLst/>
            <a:ahLst/>
            <a:cxnLst/>
            <a:rect r="r" b="b" t="t" l="l"/>
            <a:pathLst>
              <a:path h="3851265" w="4073454">
                <a:moveTo>
                  <a:pt x="0" y="0"/>
                </a:moveTo>
                <a:lnTo>
                  <a:pt x="4073454" y="0"/>
                </a:lnTo>
                <a:lnTo>
                  <a:pt x="4073454" y="3851266"/>
                </a:lnTo>
                <a:lnTo>
                  <a:pt x="0" y="3851266"/>
                </a:lnTo>
                <a:lnTo>
                  <a:pt x="0" y="0"/>
                </a:lnTo>
                <a:close/>
              </a:path>
            </a:pathLst>
          </a:custGeom>
          <a:blipFill>
            <a:blip r:embed="rId4"/>
            <a:stretch>
              <a:fillRect l="0" t="0" r="0" b="0"/>
            </a:stretch>
          </a:blipFill>
        </p:spPr>
      </p:sp>
      <p:sp>
        <p:nvSpPr>
          <p:cNvPr name="TextBox 5" id="5"/>
          <p:cNvSpPr txBox="true"/>
          <p:nvPr/>
        </p:nvSpPr>
        <p:spPr>
          <a:xfrm rot="0">
            <a:off x="8839518" y="6473102"/>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3›</a:t>
            </a:r>
          </a:p>
        </p:txBody>
      </p:sp>
      <p:sp>
        <p:nvSpPr>
          <p:cNvPr name="TextBox 6" id="6"/>
          <p:cNvSpPr txBox="true"/>
          <p:nvPr/>
        </p:nvSpPr>
        <p:spPr>
          <a:xfrm rot="0">
            <a:off x="449468" y="6469426"/>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name="TextBox 7" id="7"/>
          <p:cNvSpPr txBox="true"/>
          <p:nvPr/>
        </p:nvSpPr>
        <p:spPr>
          <a:xfrm rot="0">
            <a:off x="3457355" y="6473102"/>
            <a:ext cx="5486385"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name="TextBox 8" id="8"/>
          <p:cNvSpPr txBox="true"/>
          <p:nvPr/>
        </p:nvSpPr>
        <p:spPr>
          <a:xfrm rot="0">
            <a:off x="1172175" y="1666875"/>
            <a:ext cx="3048000" cy="3476625"/>
          </a:xfrm>
          <a:prstGeom prst="rect">
            <a:avLst/>
          </a:prstGeom>
        </p:spPr>
        <p:txBody>
          <a:bodyPr anchor="t" rtlCol="false" tIns="0" lIns="0" bIns="0" rIns="0">
            <a:spAutoFit/>
          </a:bodyPr>
          <a:lstStyle/>
          <a:p>
            <a:pPr algn="l">
              <a:lnSpc>
                <a:spcPts val="2760"/>
              </a:lnSpc>
              <a:spcBef>
                <a:spcPct val="0"/>
              </a:spcBef>
            </a:pPr>
            <a:r>
              <a:rPr lang="en-US" sz="2300">
                <a:solidFill>
                  <a:srgbClr val="000000"/>
                </a:solidFill>
                <a:latin typeface="Arial"/>
                <a:ea typeface="Arial"/>
                <a:cs typeface="Arial"/>
                <a:sym typeface="Arial"/>
              </a:rPr>
              <a:t>Las imágenes para el entrenamiento se extrajeron de el conjunto de datos de PlantVillage disponible en Kaggle:</a:t>
            </a:r>
            <a:r>
              <a:rPr lang="en-US" sz="2300">
                <a:solidFill>
                  <a:srgbClr val="545454"/>
                </a:solidFill>
                <a:latin typeface="Arial"/>
                <a:ea typeface="Arial"/>
                <a:cs typeface="Arial"/>
                <a:sym typeface="Arial"/>
              </a:rPr>
              <a:t> </a:t>
            </a:r>
            <a:r>
              <a:rPr lang="en-US" sz="2300">
                <a:solidFill>
                  <a:srgbClr val="0924A5"/>
                </a:solidFill>
                <a:latin typeface="Arial"/>
                <a:ea typeface="Arial"/>
                <a:cs typeface="Arial"/>
                <a:sym typeface="Arial"/>
              </a:rPr>
              <a:t>https://www.kaggle.com/datasets/abdallahalidev/plantvillage-dataset</a:t>
            </a:r>
            <a:r>
              <a:rPr lang="en-US" sz="2300">
                <a:solidFill>
                  <a:srgbClr val="545454"/>
                </a:solidFill>
                <a:latin typeface="Arial"/>
                <a:ea typeface="Arial"/>
                <a:cs typeface="Arial"/>
                <a:sym typeface="Arial"/>
              </a:rPr>
              <a:t> </a:t>
            </a:r>
          </a:p>
        </p:txBody>
      </p:sp>
      <p:sp>
        <p:nvSpPr>
          <p:cNvPr name="TextBox 9" id="9"/>
          <p:cNvSpPr txBox="true"/>
          <p:nvPr/>
        </p:nvSpPr>
        <p:spPr>
          <a:xfrm rot="0">
            <a:off x="403589" y="238125"/>
            <a:ext cx="4395853" cy="447675"/>
          </a:xfrm>
          <a:prstGeom prst="rect">
            <a:avLst/>
          </a:prstGeom>
        </p:spPr>
        <p:txBody>
          <a:bodyPr anchor="t" rtlCol="false" tIns="0" lIns="0" bIns="0" rIns="0">
            <a:spAutoFit/>
          </a:bodyPr>
          <a:lstStyle/>
          <a:p>
            <a:pPr algn="l">
              <a:lnSpc>
                <a:spcPts val="3120"/>
              </a:lnSpc>
            </a:pPr>
            <a:r>
              <a:rPr lang="en-US" sz="2600">
                <a:solidFill>
                  <a:srgbClr val="FFFFFF"/>
                </a:solidFill>
                <a:latin typeface="Arial"/>
                <a:ea typeface="Arial"/>
                <a:cs typeface="Arial"/>
                <a:sym typeface="Arial"/>
              </a:rPr>
              <a:t>Obtención de los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03589" y="6288642"/>
            <a:ext cx="9010239" cy="9525"/>
          </a:xfrm>
          <a:prstGeom prst="line">
            <a:avLst/>
          </a:prstGeom>
          <a:ln cap="rnd" w="9525">
            <a:solidFill>
              <a:srgbClr val="BFBFBF"/>
            </a:solidFill>
            <a:prstDash val="solid"/>
            <a:headEnd type="none" len="sm" w="sm"/>
            <a:tailEnd type="none" len="sm" w="sm"/>
          </a:ln>
        </p:spPr>
      </p:sp>
      <p:sp>
        <p:nvSpPr>
          <p:cNvPr name="Freeform 4" id="4"/>
          <p:cNvSpPr/>
          <p:nvPr/>
        </p:nvSpPr>
        <p:spPr>
          <a:xfrm flipH="false" flipV="false" rot="0">
            <a:off x="1089658" y="1460964"/>
            <a:ext cx="4085368" cy="4439023"/>
          </a:xfrm>
          <a:custGeom>
            <a:avLst/>
            <a:gdLst/>
            <a:ahLst/>
            <a:cxnLst/>
            <a:rect r="r" b="b" t="t" l="l"/>
            <a:pathLst>
              <a:path h="4439023" w="4085368">
                <a:moveTo>
                  <a:pt x="0" y="0"/>
                </a:moveTo>
                <a:lnTo>
                  <a:pt x="4085369" y="0"/>
                </a:lnTo>
                <a:lnTo>
                  <a:pt x="4085369" y="4439023"/>
                </a:lnTo>
                <a:lnTo>
                  <a:pt x="0" y="4439023"/>
                </a:lnTo>
                <a:lnTo>
                  <a:pt x="0" y="0"/>
                </a:lnTo>
                <a:close/>
              </a:path>
            </a:pathLst>
          </a:custGeom>
          <a:blipFill>
            <a:blip r:embed="rId4"/>
            <a:stretch>
              <a:fillRect l="-99887" t="-1409" r="0" b="0"/>
            </a:stretch>
          </a:blipFill>
        </p:spPr>
      </p:sp>
      <p:sp>
        <p:nvSpPr>
          <p:cNvPr name="TextBox 5" id="5"/>
          <p:cNvSpPr txBox="true"/>
          <p:nvPr/>
        </p:nvSpPr>
        <p:spPr>
          <a:xfrm rot="0">
            <a:off x="8839518" y="6473102"/>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4›</a:t>
            </a:r>
          </a:p>
        </p:txBody>
      </p:sp>
      <p:sp>
        <p:nvSpPr>
          <p:cNvPr name="TextBox 6" id="6"/>
          <p:cNvSpPr txBox="true"/>
          <p:nvPr/>
        </p:nvSpPr>
        <p:spPr>
          <a:xfrm rot="0">
            <a:off x="449468" y="6469426"/>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name="TextBox 7" id="7"/>
          <p:cNvSpPr txBox="true"/>
          <p:nvPr/>
        </p:nvSpPr>
        <p:spPr>
          <a:xfrm rot="0">
            <a:off x="3457355" y="6473102"/>
            <a:ext cx="5486385"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name="TextBox 8" id="8"/>
          <p:cNvSpPr txBox="true"/>
          <p:nvPr/>
        </p:nvSpPr>
        <p:spPr>
          <a:xfrm rot="0">
            <a:off x="6098438" y="1544169"/>
            <a:ext cx="3048000" cy="4505325"/>
          </a:xfrm>
          <a:prstGeom prst="rect">
            <a:avLst/>
          </a:prstGeom>
        </p:spPr>
        <p:txBody>
          <a:bodyPr anchor="t" rtlCol="false" tIns="0" lIns="0" bIns="0" rIns="0">
            <a:spAutoFit/>
          </a:bodyPr>
          <a:lstStyle/>
          <a:p>
            <a:pPr algn="just">
              <a:lnSpc>
                <a:spcPts val="2760"/>
              </a:lnSpc>
              <a:spcBef>
                <a:spcPct val="0"/>
              </a:spcBef>
            </a:pPr>
            <a:r>
              <a:rPr lang="en-US" sz="2300">
                <a:solidFill>
                  <a:srgbClr val="000000"/>
                </a:solidFill>
                <a:latin typeface="Arial"/>
                <a:ea typeface="Arial"/>
                <a:cs typeface="Arial"/>
                <a:sym typeface="Arial"/>
              </a:rPr>
              <a:t>Para entrenar el modelo, se uso la plataforma Google Colab, debido a los requerimientos tecnicos necesarios para entrenar esta clase de modelo. Durante el entrenamiento y la validación, se alcanzo  una precisión mayor al 90% </a:t>
            </a:r>
          </a:p>
        </p:txBody>
      </p:sp>
      <p:sp>
        <p:nvSpPr>
          <p:cNvPr name="TextBox 9" id="9"/>
          <p:cNvSpPr txBox="true"/>
          <p:nvPr/>
        </p:nvSpPr>
        <p:spPr>
          <a:xfrm rot="0">
            <a:off x="403589" y="238125"/>
            <a:ext cx="6020675" cy="447675"/>
          </a:xfrm>
          <a:prstGeom prst="rect">
            <a:avLst/>
          </a:prstGeom>
        </p:spPr>
        <p:txBody>
          <a:bodyPr anchor="t" rtlCol="false" tIns="0" lIns="0" bIns="0" rIns="0">
            <a:spAutoFit/>
          </a:bodyPr>
          <a:lstStyle/>
          <a:p>
            <a:pPr algn="l">
              <a:lnSpc>
                <a:spcPts val="3120"/>
              </a:lnSpc>
            </a:pPr>
            <a:r>
              <a:rPr lang="en-US" sz="2600">
                <a:solidFill>
                  <a:srgbClr val="FFFFFF"/>
                </a:solidFill>
                <a:latin typeface="Arial"/>
                <a:ea typeface="Arial"/>
                <a:cs typeface="Arial"/>
                <a:sym typeface="Arial"/>
              </a:rPr>
              <a:t>Entrenamiento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03589" y="6288642"/>
            <a:ext cx="9010239" cy="9525"/>
          </a:xfrm>
          <a:prstGeom prst="line">
            <a:avLst/>
          </a:prstGeom>
          <a:ln cap="rnd" w="9525">
            <a:solidFill>
              <a:srgbClr val="BFBFBF"/>
            </a:solidFill>
            <a:prstDash val="solid"/>
            <a:headEnd type="none" len="sm" w="sm"/>
            <a:tailEnd type="none" len="sm" w="sm"/>
          </a:ln>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858979" y="1184363"/>
            <a:ext cx="7980539" cy="4987837"/>
          </a:xfrm>
          <a:prstGeom prst="rect">
            <a:avLst/>
          </a:prstGeom>
        </p:spPr>
      </p:pic>
      <p:sp>
        <p:nvSpPr>
          <p:cNvPr name="TextBox 5" id="5"/>
          <p:cNvSpPr txBox="true"/>
          <p:nvPr/>
        </p:nvSpPr>
        <p:spPr>
          <a:xfrm rot="0">
            <a:off x="8839518" y="6473102"/>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7›</a:t>
            </a:r>
          </a:p>
        </p:txBody>
      </p:sp>
      <p:sp>
        <p:nvSpPr>
          <p:cNvPr name="TextBox 6" id="6"/>
          <p:cNvSpPr txBox="true"/>
          <p:nvPr/>
        </p:nvSpPr>
        <p:spPr>
          <a:xfrm rot="0">
            <a:off x="449468" y="6469426"/>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name="TextBox 7" id="7"/>
          <p:cNvSpPr txBox="true"/>
          <p:nvPr/>
        </p:nvSpPr>
        <p:spPr>
          <a:xfrm rot="0">
            <a:off x="3457355" y="6473102"/>
            <a:ext cx="5486385"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name="TextBox 8" id="8"/>
          <p:cNvSpPr txBox="true"/>
          <p:nvPr/>
        </p:nvSpPr>
        <p:spPr>
          <a:xfrm rot="0">
            <a:off x="308731" y="313377"/>
            <a:ext cx="9105096" cy="447675"/>
          </a:xfrm>
          <a:prstGeom prst="rect">
            <a:avLst/>
          </a:prstGeom>
        </p:spPr>
        <p:txBody>
          <a:bodyPr anchor="t" rtlCol="false" tIns="0" lIns="0" bIns="0" rIns="0">
            <a:spAutoFit/>
          </a:bodyPr>
          <a:lstStyle/>
          <a:p>
            <a:pPr algn="l">
              <a:lnSpc>
                <a:spcPts val="3120"/>
              </a:lnSpc>
            </a:pPr>
            <a:r>
              <a:rPr lang="en-US" sz="2600">
                <a:solidFill>
                  <a:srgbClr val="FFFFFF"/>
                </a:solidFill>
                <a:latin typeface="Arial"/>
                <a:ea typeface="Arial"/>
                <a:cs typeface="Arial"/>
                <a:sym typeface="Arial"/>
              </a:rPr>
              <a:t>Conclusiones</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902825" cy="6858000"/>
          </a:xfrm>
          <a:custGeom>
            <a:avLst/>
            <a:gdLst/>
            <a:ahLst/>
            <a:cxnLst/>
            <a:rect r="r" b="b" t="t" l="l"/>
            <a:pathLst>
              <a:path h="6858000" w="9902825">
                <a:moveTo>
                  <a:pt x="0" y="0"/>
                </a:moveTo>
                <a:lnTo>
                  <a:pt x="9902825" y="0"/>
                </a:lnTo>
                <a:lnTo>
                  <a:pt x="9902825" y="6858000"/>
                </a:lnTo>
                <a:lnTo>
                  <a:pt x="0" y="6858000"/>
                </a:lnTo>
                <a:lnTo>
                  <a:pt x="0" y="0"/>
                </a:lnTo>
                <a:close/>
              </a:path>
            </a:pathLst>
          </a:custGeom>
          <a:blipFill>
            <a:blip r:embed="rId3"/>
            <a:stretch>
              <a:fillRect l="0" t="0" r="0" b="-2085"/>
            </a:stretch>
          </a:blipFill>
        </p:spPr>
      </p:sp>
      <p:sp>
        <p:nvSpPr>
          <p:cNvPr name="AutoShape 3" id="3"/>
          <p:cNvSpPr/>
          <p:nvPr/>
        </p:nvSpPr>
        <p:spPr>
          <a:xfrm>
            <a:off x="403589" y="6288642"/>
            <a:ext cx="9010239" cy="9525"/>
          </a:xfrm>
          <a:prstGeom prst="line">
            <a:avLst/>
          </a:prstGeom>
          <a:ln cap="rnd" w="9525">
            <a:solidFill>
              <a:srgbClr val="BFBFBF"/>
            </a:solidFill>
            <a:prstDash val="solid"/>
            <a:headEnd type="none" len="sm" w="sm"/>
            <a:tailEnd type="none" len="sm" w="sm"/>
          </a:ln>
        </p:spPr>
      </p:sp>
      <p:sp>
        <p:nvSpPr>
          <p:cNvPr name="TextBox 4" id="4"/>
          <p:cNvSpPr txBox="true"/>
          <p:nvPr/>
        </p:nvSpPr>
        <p:spPr>
          <a:xfrm rot="0">
            <a:off x="8839518" y="6473102"/>
            <a:ext cx="613839"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‹Nº 7›</a:t>
            </a:r>
          </a:p>
        </p:txBody>
      </p:sp>
      <p:sp>
        <p:nvSpPr>
          <p:cNvPr name="TextBox 5" id="5"/>
          <p:cNvSpPr txBox="true"/>
          <p:nvPr/>
        </p:nvSpPr>
        <p:spPr>
          <a:xfrm rot="0">
            <a:off x="449468" y="6469426"/>
            <a:ext cx="2888788" cy="197852"/>
          </a:xfrm>
          <a:prstGeom prst="rect">
            <a:avLst/>
          </a:prstGeom>
        </p:spPr>
        <p:txBody>
          <a:bodyPr anchor="t" rtlCol="false" tIns="0" lIns="0" bIns="0" rIns="0">
            <a:spAutoFit/>
          </a:bodyPr>
          <a:lstStyle/>
          <a:p>
            <a:pPr algn="l">
              <a:lnSpc>
                <a:spcPts val="1320"/>
              </a:lnSpc>
            </a:pPr>
            <a:r>
              <a:rPr lang="en-US" sz="1100">
                <a:solidFill>
                  <a:srgbClr val="7F7F7F"/>
                </a:solidFill>
                <a:latin typeface="Arial"/>
                <a:ea typeface="Arial"/>
                <a:cs typeface="Arial"/>
                <a:sym typeface="Arial"/>
              </a:rPr>
              <a:t>Samsung Innovation Campus</a:t>
            </a:r>
          </a:p>
        </p:txBody>
      </p:sp>
      <p:sp>
        <p:nvSpPr>
          <p:cNvPr name="TextBox 6" id="6"/>
          <p:cNvSpPr txBox="true"/>
          <p:nvPr/>
        </p:nvSpPr>
        <p:spPr>
          <a:xfrm rot="0">
            <a:off x="3457355" y="6473102"/>
            <a:ext cx="5486385" cy="190500"/>
          </a:xfrm>
          <a:prstGeom prst="rect">
            <a:avLst/>
          </a:prstGeom>
        </p:spPr>
        <p:txBody>
          <a:bodyPr anchor="t" rtlCol="false" tIns="0" lIns="0" bIns="0" rIns="0">
            <a:spAutoFit/>
          </a:bodyPr>
          <a:lstStyle/>
          <a:p>
            <a:pPr algn="r">
              <a:lnSpc>
                <a:spcPts val="1319"/>
              </a:lnSpc>
            </a:pPr>
            <a:r>
              <a:rPr lang="en-US" sz="1099">
                <a:solidFill>
                  <a:srgbClr val="7F7F7F"/>
                </a:solidFill>
                <a:latin typeface="Arial"/>
                <a:ea typeface="Arial"/>
                <a:cs typeface="Arial"/>
                <a:sym typeface="Arial"/>
              </a:rPr>
              <a:t>Análisis de las acciones de las 3 principales compañías de producción de GPUs y CPUs</a:t>
            </a:r>
          </a:p>
        </p:txBody>
      </p:sp>
      <p:sp>
        <p:nvSpPr>
          <p:cNvPr name="TextBox 7" id="7"/>
          <p:cNvSpPr txBox="true"/>
          <p:nvPr/>
        </p:nvSpPr>
        <p:spPr>
          <a:xfrm rot="0">
            <a:off x="308731" y="313377"/>
            <a:ext cx="9105096" cy="447675"/>
          </a:xfrm>
          <a:prstGeom prst="rect">
            <a:avLst/>
          </a:prstGeom>
        </p:spPr>
        <p:txBody>
          <a:bodyPr anchor="t" rtlCol="false" tIns="0" lIns="0" bIns="0" rIns="0">
            <a:spAutoFit/>
          </a:bodyPr>
          <a:lstStyle/>
          <a:p>
            <a:pPr algn="l">
              <a:lnSpc>
                <a:spcPts val="3120"/>
              </a:lnSpc>
            </a:pPr>
            <a:r>
              <a:rPr lang="en-US" sz="2600">
                <a:solidFill>
                  <a:srgbClr val="FFFFFF"/>
                </a:solidFill>
                <a:latin typeface="Arial"/>
                <a:ea typeface="Arial"/>
                <a:cs typeface="Arial"/>
                <a:sym typeface="Arial"/>
              </a:rPr>
              <a:t>Conclusiones</a:t>
            </a:r>
          </a:p>
        </p:txBody>
      </p:sp>
      <p:sp>
        <p:nvSpPr>
          <p:cNvPr name="TextBox 8" id="8"/>
          <p:cNvSpPr txBox="true"/>
          <p:nvPr/>
        </p:nvSpPr>
        <p:spPr>
          <a:xfrm rot="0">
            <a:off x="921374" y="1340840"/>
            <a:ext cx="8225064" cy="3381375"/>
          </a:xfrm>
          <a:prstGeom prst="rect">
            <a:avLst/>
          </a:prstGeom>
        </p:spPr>
        <p:txBody>
          <a:bodyPr anchor="t" rtlCol="false" tIns="0" lIns="0" bIns="0" rIns="0">
            <a:spAutoFit/>
          </a:bodyPr>
          <a:lstStyle/>
          <a:p>
            <a:pPr algn="just">
              <a:lnSpc>
                <a:spcPts val="2640"/>
              </a:lnSpc>
              <a:spcBef>
                <a:spcPct val="0"/>
              </a:spcBef>
            </a:pPr>
            <a:r>
              <a:rPr lang="en-US" sz="2200">
                <a:solidFill>
                  <a:srgbClr val="000000"/>
                </a:solidFill>
                <a:latin typeface="Arial"/>
                <a:ea typeface="Arial"/>
                <a:cs typeface="Arial"/>
                <a:sym typeface="Arial"/>
              </a:rPr>
              <a:t>En síntesis, este proyecto utiliza técnicas avanzadas de Aprendizaje Profundo y procesamiento de datos para entregar una solución moderna a un problema actual, permitiendo reconocer de manera automática ciertas enfermedades en plantas de tomate, pimentón y maíz, de manera que, aplicado en un entorno de producción, prevenga la perdida masiva de cultivos destinados al consumo humano. Este proyecto, una vez escalado, tiene el potencial de ser parte de la solución a los problemas agrícolas que surgen de las nuevas enfermedades en los cultivos y el cambio climatico.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 y="4395"/>
            <a:ext cx="9899651" cy="6853605"/>
          </a:xfrm>
          <a:custGeom>
            <a:avLst/>
            <a:gdLst/>
            <a:ahLst/>
            <a:cxnLst/>
            <a:rect r="r" b="b" t="t" l="l"/>
            <a:pathLst>
              <a:path h="6853605" w="9899651">
                <a:moveTo>
                  <a:pt x="0" y="0"/>
                </a:moveTo>
                <a:lnTo>
                  <a:pt x="9899651" y="0"/>
                </a:lnTo>
                <a:lnTo>
                  <a:pt x="9899651" y="6853605"/>
                </a:lnTo>
                <a:lnTo>
                  <a:pt x="0" y="6853605"/>
                </a:lnTo>
                <a:lnTo>
                  <a:pt x="0" y="0"/>
                </a:lnTo>
                <a:close/>
              </a:path>
            </a:pathLst>
          </a:custGeom>
          <a:blipFill>
            <a:blip r:embed="rId3"/>
            <a:stretch>
              <a:fillRect l="0" t="0" r="0" b="0"/>
            </a:stretch>
          </a:blipFill>
        </p:spPr>
      </p:sp>
      <p:grpSp>
        <p:nvGrpSpPr>
          <p:cNvPr name="Group 3" id="3"/>
          <p:cNvGrpSpPr/>
          <p:nvPr/>
        </p:nvGrpSpPr>
        <p:grpSpPr>
          <a:xfrm rot="0">
            <a:off x="2" y="0"/>
            <a:ext cx="9899651" cy="6858000"/>
            <a:chOff x="0" y="0"/>
            <a:chExt cx="13199535" cy="9144000"/>
          </a:xfrm>
        </p:grpSpPr>
        <p:sp>
          <p:nvSpPr>
            <p:cNvPr name="Freeform 4" id="4"/>
            <p:cNvSpPr/>
            <p:nvPr/>
          </p:nvSpPr>
          <p:spPr>
            <a:xfrm flipH="false" flipV="false" rot="0">
              <a:off x="0" y="0"/>
              <a:ext cx="13199490" cy="9144000"/>
            </a:xfrm>
            <a:custGeom>
              <a:avLst/>
              <a:gdLst/>
              <a:ahLst/>
              <a:cxnLst/>
              <a:rect r="r" b="b" t="t" l="l"/>
              <a:pathLst>
                <a:path h="9144000" w="13199490">
                  <a:moveTo>
                    <a:pt x="0" y="0"/>
                  </a:moveTo>
                  <a:lnTo>
                    <a:pt x="13199490" y="0"/>
                  </a:lnTo>
                  <a:lnTo>
                    <a:pt x="13199490" y="9144000"/>
                  </a:lnTo>
                  <a:lnTo>
                    <a:pt x="0" y="9144000"/>
                  </a:lnTo>
                  <a:close/>
                </a:path>
              </a:pathLst>
            </a:custGeom>
            <a:solidFill>
              <a:srgbClr val="1428A0">
                <a:alpha val="80392"/>
              </a:srgbClr>
            </a:solidFill>
          </p:spPr>
        </p:sp>
      </p:grpSp>
      <p:sp>
        <p:nvSpPr>
          <p:cNvPr name="TextBox 5" id="5"/>
          <p:cNvSpPr txBox="true"/>
          <p:nvPr/>
        </p:nvSpPr>
        <p:spPr>
          <a:xfrm rot="0">
            <a:off x="449468" y="5648457"/>
            <a:ext cx="9000714" cy="759544"/>
          </a:xfrm>
          <a:prstGeom prst="rect">
            <a:avLst/>
          </a:prstGeom>
        </p:spPr>
        <p:txBody>
          <a:bodyPr anchor="t" rtlCol="false" tIns="0" lIns="0" bIns="0" rIns="0">
            <a:spAutoFit/>
          </a:bodyPr>
          <a:lstStyle/>
          <a:p>
            <a:pPr algn="l">
              <a:lnSpc>
                <a:spcPts val="1200"/>
              </a:lnSpc>
            </a:pPr>
            <a:r>
              <a:rPr lang="en-US" sz="1000">
                <a:solidFill>
                  <a:srgbClr val="FFFFFF"/>
                </a:solidFill>
                <a:latin typeface="Arial"/>
                <a:ea typeface="Arial"/>
                <a:cs typeface="Arial"/>
                <a:sym typeface="Arial"/>
              </a:rPr>
              <a:t>ⓒ2021 SAMSUNG. All rights reserved.</a:t>
            </a:r>
          </a:p>
          <a:p>
            <a:pPr algn="l">
              <a:lnSpc>
                <a:spcPts val="1200"/>
              </a:lnSpc>
            </a:pPr>
            <a:r>
              <a:rPr lang="en-US" sz="1000">
                <a:solidFill>
                  <a:srgbClr val="FFFFFF"/>
                </a:solidFill>
                <a:latin typeface="Arial"/>
                <a:ea typeface="Arial"/>
                <a:cs typeface="Arial"/>
                <a:sym typeface="Arial"/>
              </a:rPr>
              <a:t>Samsung Electronics Corporate Citizenship Office holds the copyright of book.</a:t>
            </a:r>
          </a:p>
          <a:p>
            <a:pPr algn="l">
              <a:lnSpc>
                <a:spcPts val="1200"/>
              </a:lnSpc>
            </a:pPr>
            <a:r>
              <a:rPr lang="en-US" sz="1000">
                <a:solidFill>
                  <a:srgbClr val="FFFFFF"/>
                </a:solidFill>
                <a:latin typeface="Arial"/>
                <a:ea typeface="Arial"/>
                <a:cs typeface="Arial"/>
                <a:sym typeface="Arial"/>
              </a:rPr>
              <a:t>This book is a literary property protected by copyright law so reprint and reproduction without permission are prohibited. </a:t>
            </a:r>
          </a:p>
          <a:p>
            <a:pPr algn="l">
              <a:lnSpc>
                <a:spcPts val="1200"/>
              </a:lnSpc>
            </a:pPr>
            <a:r>
              <a:rPr lang="en-US" sz="1000">
                <a:solidFill>
                  <a:srgbClr val="FFFFFF"/>
                </a:solidFill>
                <a:latin typeface="Arial"/>
                <a:ea typeface="Arial"/>
                <a:cs typeface="Arial"/>
                <a:sym typeface="Arial"/>
              </a:rPr>
              <a:t>To use this book other than the curriculum of Samsung innovation Campus or to use the entire or part of this book, you must receive written consent from copyright holder.</a:t>
            </a:r>
          </a:p>
        </p:txBody>
      </p:sp>
      <p:sp>
        <p:nvSpPr>
          <p:cNvPr name="Freeform 6" id="6"/>
          <p:cNvSpPr/>
          <p:nvPr/>
        </p:nvSpPr>
        <p:spPr>
          <a:xfrm flipH="false" flipV="false" rot="0">
            <a:off x="3710235" y="3022951"/>
            <a:ext cx="2476006" cy="812098"/>
          </a:xfrm>
          <a:custGeom>
            <a:avLst/>
            <a:gdLst/>
            <a:ahLst/>
            <a:cxnLst/>
            <a:rect r="r" b="b" t="t" l="l"/>
            <a:pathLst>
              <a:path h="812098" w="2476006">
                <a:moveTo>
                  <a:pt x="0" y="0"/>
                </a:moveTo>
                <a:lnTo>
                  <a:pt x="2476005" y="0"/>
                </a:lnTo>
                <a:lnTo>
                  <a:pt x="2476005" y="812098"/>
                </a:lnTo>
                <a:lnTo>
                  <a:pt x="0" y="812098"/>
                </a:lnTo>
                <a:lnTo>
                  <a:pt x="0" y="0"/>
                </a:lnTo>
                <a:close/>
              </a:path>
            </a:pathLst>
          </a:custGeom>
          <a:blipFill>
            <a:blip r:embed="rId4"/>
            <a:stretch>
              <a:fillRect l="0" t="0" r="-128" b="0"/>
            </a:stretch>
          </a:blipFill>
        </p:spPr>
      </p:sp>
      <p:sp>
        <p:nvSpPr>
          <p:cNvPr name="Freeform 7" id="7"/>
          <p:cNvSpPr/>
          <p:nvPr/>
        </p:nvSpPr>
        <p:spPr>
          <a:xfrm flipH="false" flipV="false" rot="0">
            <a:off x="449468" y="450000"/>
            <a:ext cx="1290568" cy="198000"/>
          </a:xfrm>
          <a:custGeom>
            <a:avLst/>
            <a:gdLst/>
            <a:ahLst/>
            <a:cxnLst/>
            <a:rect r="r" b="b" t="t" l="l"/>
            <a:pathLst>
              <a:path h="198000" w="1290568">
                <a:moveTo>
                  <a:pt x="0" y="0"/>
                </a:moveTo>
                <a:lnTo>
                  <a:pt x="1290568" y="0"/>
                </a:lnTo>
                <a:lnTo>
                  <a:pt x="1290568" y="198000"/>
                </a:lnTo>
                <a:lnTo>
                  <a:pt x="0" y="198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DAGguB0RoyU</dc:identifier>
  <dcterms:modified xsi:type="dcterms:W3CDTF">2011-08-01T06:04:30Z</dcterms:modified>
  <cp:revision>1</cp:revision>
  <dc:title>Red Neuronal Convolucional Matas</dc:title>
</cp:coreProperties>
</file>